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300" r:id="rId4"/>
    <p:sldId id="305" r:id="rId5"/>
    <p:sldId id="295" r:id="rId6"/>
    <p:sldId id="293" r:id="rId7"/>
    <p:sldId id="303" r:id="rId8"/>
    <p:sldId id="304" r:id="rId9"/>
    <p:sldId id="302" r:id="rId10"/>
    <p:sldId id="306" r:id="rId11"/>
    <p:sldId id="270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기범" initials="기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406" autoAdjust="0"/>
  </p:normalViewPr>
  <p:slideViewPr>
    <p:cSldViewPr snapToGrid="0">
      <p:cViewPr>
        <p:scale>
          <a:sx n="125" d="100"/>
          <a:sy n="125" d="100"/>
        </p:scale>
        <p:origin x="894" y="72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4890B703-0836-499D-9F8D-D18F794AD7C3}" type="datetime1">
              <a:rPr lang="ko-KR" altLang="en-US"/>
              <a:pPr lvl="0">
                <a:defRPr/>
              </a:pPr>
              <a:t>2024-03-04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7CD097A-5759-4135-9984-2451C32C345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08749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Before start the presentation, I apologize if my presentation is not as smooth as it could be due to covid-19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5838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81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Mean square error loss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498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You can see that the masked area and the area in the original image do not match.</a:t>
            </a:r>
          </a:p>
          <a:p>
            <a:r>
              <a:rPr lang="en-US" altLang="ko-KR" dirty="0"/>
              <a:t>Inversion=</a:t>
            </a:r>
            <a:r>
              <a:rPr lang="ko-KR" altLang="en-US" dirty="0"/>
              <a:t>반전</a:t>
            </a:r>
            <a:endParaRPr lang="en-US" altLang="ko-KR" dirty="0"/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ko-KR" dirty="0"/>
              <a:t>Indicates how to recover an image </a:t>
            </a:r>
            <a:r>
              <a:rPr lang="en-US" altLang="ko-KR" i="1" dirty="0" err="1"/>
              <a:t>xt</a:t>
            </a:r>
            <a:r>
              <a:rPr lang="en-US" altLang="ko-KR" dirty="0"/>
              <a:t>  certain time step </a:t>
            </a:r>
            <a:r>
              <a:rPr lang="en-US" altLang="ko-KR" i="1" dirty="0"/>
              <a:t>t </a:t>
            </a:r>
            <a:r>
              <a:rPr lang="en-US" altLang="ko-KR" dirty="0"/>
              <a:t>in the backward diffusion process.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ko-KR" dirty="0"/>
              <a:t>Recovering only the unmasked areas and averaging them to create the final output image</a:t>
            </a:r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ko-KR" dirty="0"/>
              <a:t>Used to detect anomalies through differences between original and recovered images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482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18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8B5A4-07B3-41DA-9CCB-7C269E949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0C7F7C-B063-401C-AD3C-C4E6EEF3F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8C55D4-6E7A-4478-AB73-5D086C0BE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7F28FC-AFF0-488B-B058-30CDFE583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7CE6D8-3DEE-4FFB-B8CC-2590207B4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688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39F7A9-8DB3-444F-9F75-A4F8A7CB8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200F34-E229-4A29-B83C-1CAAC613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EB7956-F14D-45BD-B395-7571B8DA2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8FB897-3976-41E6-B994-B0FB14FE4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72C38A-D01B-465E-8D2D-161E0C86C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81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F0FA8A1-92BC-4F01-8FF5-1FF539DBF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EAC50B-ABB9-44B0-BC19-93C84E298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E6FEE9-FF6A-4CFE-BBF4-69E12BBF0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D1C18D-0A96-4A4D-B846-55EDEB087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3F683A-6457-4F07-9A5C-3F19FBF7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580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68ADAA-02B0-4CC0-84EB-33164543A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8F555C-B11A-4CD2-AB7D-AD87EF0D6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01D298-F768-494A-A2BE-50590024A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BA98B7-167D-4481-8452-01D4E78D7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303255-F1FE-49A2-AA49-78BAF4C38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343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45F1FA-E30A-4976-AC3B-5537520F6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A782F3-9641-458A-9E1C-410C09BD2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7B526E-F1D5-4459-A794-C1443AAEB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B0F613-6860-4CB0-9CDA-BAEF11D5A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B9C12F-D523-4866-B1EF-67EEBEFC4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94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751BD7-9FD1-4E3F-904B-938F46A5F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BE2C1A-A65D-4BB2-ADB6-81CE7DCD51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DE7D35-F8A7-4901-B1CF-65E9912E1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2FBA57-6434-44FB-9423-D30B5A0AE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DC378C-63ED-42A6-BCFA-322346143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00351-0349-4B2B-92E5-96C15A877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262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43BD1B-A23A-403A-AFEA-0B1E9653C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ED2CDA-CFC4-4289-AFAD-10EA4A0EE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361F89-323F-4E43-873F-53E2AF852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D1B05C-7FA5-4421-ACC2-03C2D9C47B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AA737D7-9CB5-4FEA-98F0-41C68B5F8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D03BDAC-4D1A-4631-8E6E-CF852BE76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AB009F-3A51-409C-818F-8F8BFF767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CD4E171-0565-4896-AAA8-0205D1B5A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865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1D25FB-38FF-48A6-91CF-760411564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F27E0D-6325-407F-930E-B9DA17681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ADAC39A-E35E-4FCF-8D91-9978B897B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0782D4-9E3B-41DA-A84D-856ED351C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719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D87669A-22E4-45FA-B16A-9E94214EA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877C7B-80A9-4C7E-9BAF-B634EFF03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066F25-6859-4B6B-92AD-58E67BAAA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025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DAC5B2-B3CF-457E-807C-C961C8056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7BE667-EC92-47FB-81D0-7E9DF5ECF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D5D97F-1350-4ED4-869A-619E6C933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23BECC-D6B2-4220-85BD-797D49937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5FDD9A-43ED-47A2-ADD3-0107CCCF1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27098A-D18F-443A-B5E1-FB71623E8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805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FF874-BBCA-487F-9F18-6DBA15E09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3479D7B-BB6B-4B8E-A19F-E861E42708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E1B071-A4EB-416D-B0BF-A3B4FF16D8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012D8C-1522-4FCC-834C-219ED2F74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0DE660-5208-4B5D-9406-7D72313FD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D24371-6AB6-42F1-94B0-F935113C5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540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28F7479-FF21-4222-8806-3F2AD9E1D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68B93F-0090-48BA-9EE3-65ED9FE52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A37ED6-AADE-4BAA-AC44-22E3457CFB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425AB-0F5E-4B1B-A3F7-CE19EA6D8895}" type="datetimeFigureOut">
              <a:rPr lang="ko-KR" altLang="en-US" smtClean="0"/>
              <a:t>2024-03-04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9F95C2-CB16-4068-BEBA-57941DC545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D01924-8D57-4023-B845-DB4F12ED3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701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10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10" Type="http://schemas.openxmlformats.org/officeDocument/2006/relationships/image" Target="../media/image18.png"/><Relationship Id="rId4" Type="http://schemas.openxmlformats.org/officeDocument/2006/relationships/image" Target="../media/image130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8ED5B06-90F0-4CF4-AE7C-A13AB71034B4}"/>
              </a:ext>
            </a:extLst>
          </p:cNvPr>
          <p:cNvSpPr/>
          <p:nvPr/>
        </p:nvSpPr>
        <p:spPr>
          <a:xfrm>
            <a:off x="0" y="1"/>
            <a:ext cx="533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F304094-1B3C-45E9-BDE7-1F16E590A7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52" y="1187933"/>
            <a:ext cx="5267393" cy="2387600"/>
          </a:xfrm>
        </p:spPr>
        <p:txBody>
          <a:bodyPr>
            <a:noAutofit/>
          </a:bodyPr>
          <a:lstStyle/>
          <a:p>
            <a:r>
              <a:rPr lang="en-US" altLang="ko-KR" sz="3600" i="1" dirty="0">
                <a:solidFill>
                  <a:schemeClr val="bg1"/>
                </a:solidFill>
                <a:latin typeface="Georgia" panose="02040502050405020303" pitchFamily="18" charset="0"/>
              </a:rPr>
              <a:t>Enhancing Multi Class Anomaly Detection through Diffusion Refinement</a:t>
            </a:r>
            <a:endParaRPr lang="ko-KR" altLang="en-US" sz="3600" i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DB156B5-7A44-45F1-9823-76506987A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210" y="3575533"/>
            <a:ext cx="4665962" cy="1187932"/>
          </a:xfrm>
        </p:spPr>
        <p:txBody>
          <a:bodyPr>
            <a:normAutofit/>
          </a:bodyPr>
          <a:lstStyle/>
          <a:p>
            <a:endParaRPr lang="en-US" altLang="ko-KR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Georgia" panose="02040502050405020303" pitchFamily="18" charset="0"/>
              </a:rPr>
              <a:t>Paper review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0FB941B4-70D7-4C54-BB7F-26210ED71985}"/>
              </a:ext>
            </a:extLst>
          </p:cNvPr>
          <p:cNvSpPr txBox="1">
            <a:spLocks/>
          </p:cNvSpPr>
          <p:nvPr/>
        </p:nvSpPr>
        <p:spPr>
          <a:xfrm>
            <a:off x="357210" y="5369167"/>
            <a:ext cx="4665962" cy="1187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 err="1">
                <a:solidFill>
                  <a:schemeClr val="bg1"/>
                </a:solidFill>
                <a:latin typeface="Georgia" panose="02040502050405020303" pitchFamily="18" charset="0"/>
              </a:rPr>
              <a:t>Gibeom</a:t>
            </a:r>
            <a:r>
              <a:rPr lang="en-US" altLang="ko-KR" sz="1800" dirty="0">
                <a:solidFill>
                  <a:schemeClr val="bg1"/>
                </a:solidFill>
                <a:latin typeface="Georgia" panose="02040502050405020303" pitchFamily="18" charset="0"/>
              </a:rPr>
              <a:t> Kim (UST)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C6C092-2B60-4866-A287-6EAD100673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-635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09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3. Conclusion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86A5A09-CEA4-406B-9507-5C82C79F78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06" y="1727251"/>
            <a:ext cx="12001588" cy="462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082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313114F-054B-4C61-802F-B24C61596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Georgia" panose="02040502050405020303" pitchFamily="18" charset="0"/>
              </a:rPr>
              <a:t>Thank you</a:t>
            </a:r>
            <a:endParaRPr lang="ko-KR" alt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50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0FDCC6DD-0921-4BE7-9CD5-77D5E386700C}"/>
              </a:ext>
            </a:extLst>
          </p:cNvPr>
          <p:cNvSpPr/>
          <p:nvPr/>
        </p:nvSpPr>
        <p:spPr>
          <a:xfrm>
            <a:off x="0" y="0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FE026F-B914-4142-BADB-732B8F331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732" y="0"/>
            <a:ext cx="10515600" cy="1145885"/>
          </a:xfrm>
        </p:spPr>
        <p:txBody>
          <a:bodyPr/>
          <a:lstStyle/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Index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48F01B7A-7B1A-44DB-BD8C-14C2DE01E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ko-KR" dirty="0">
                <a:latin typeface="Georgia" panose="02040502050405020303" pitchFamily="18" charset="0"/>
              </a:rPr>
              <a:t>Paper abstract</a:t>
            </a:r>
          </a:p>
          <a:p>
            <a:pPr marL="514350" indent="-514350">
              <a:buAutoNum type="arabicPeriod"/>
            </a:pPr>
            <a:endParaRPr lang="en-US" altLang="ko-KR" dirty="0">
              <a:latin typeface="Georgia" panose="02040502050405020303" pitchFamily="18" charset="0"/>
            </a:endParaRPr>
          </a:p>
          <a:p>
            <a:pPr marL="457200" lvl="1" indent="0">
              <a:buNone/>
            </a:pPr>
            <a:r>
              <a:rPr lang="en-US" altLang="ko-KR" dirty="0">
                <a:latin typeface="Georgia" panose="02040502050405020303" pitchFamily="18" charset="0"/>
              </a:rPr>
              <a:t>1-1. Identical shortcuts</a:t>
            </a:r>
          </a:p>
          <a:p>
            <a:pPr marL="457200" lvl="1" indent="0">
              <a:buNone/>
            </a:pPr>
            <a:endParaRPr lang="en-US" altLang="ko-KR" dirty="0">
              <a:latin typeface="Georgia" panose="02040502050405020303" pitchFamily="18" charset="0"/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ko-KR" dirty="0">
                <a:latin typeface="Georgia" panose="02040502050405020303" pitchFamily="18" charset="0"/>
              </a:rPr>
              <a:t>Model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en-US" altLang="ko-KR" dirty="0">
              <a:latin typeface="Georgia" panose="02040502050405020303" pitchFamily="18" charset="0"/>
            </a:endParaRP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ko-KR" dirty="0">
                <a:latin typeface="Georgia" panose="02040502050405020303" pitchFamily="18" charset="0"/>
              </a:rPr>
              <a:t>Conclusion</a:t>
            </a:r>
          </a:p>
          <a:p>
            <a:pPr marL="514350" indent="-514350">
              <a:buAutoNum type="arabicPeriod"/>
            </a:pPr>
            <a:endParaRPr lang="en-US" altLang="ko-KR" dirty="0">
              <a:latin typeface="Georgia" panose="02040502050405020303" pitchFamily="18" charset="0"/>
            </a:endParaRPr>
          </a:p>
          <a:p>
            <a:endParaRPr lang="ko-KR" alt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938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0FDCC6DD-0921-4BE7-9CD5-77D5E386700C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FE026F-B914-4142-BADB-732B8F331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732" y="0"/>
            <a:ext cx="10515600" cy="1145885"/>
          </a:xfrm>
        </p:spPr>
        <p:txBody>
          <a:bodyPr/>
          <a:lstStyle/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1. Paper abstract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48F01B7A-7B1A-44DB-BD8C-14C2DE01E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>
                <a:latin typeface="Georgia" panose="02040502050405020303" pitchFamily="18" charset="0"/>
              </a:rPr>
              <a:t>Anomaly detection method can be broadly categorized into three primary approaches: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ko-KR" sz="2000" dirty="0">
                <a:latin typeface="Georgia" panose="02040502050405020303" pitchFamily="18" charset="0"/>
              </a:rPr>
              <a:t>By using pretrained CNN models, extract features of images and compare it. (ex. </a:t>
            </a:r>
            <a:r>
              <a:rPr lang="en-US" altLang="ko-KR" sz="2000" dirty="0" err="1">
                <a:latin typeface="Georgia" panose="02040502050405020303" pitchFamily="18" charset="0"/>
              </a:rPr>
              <a:t>PaDiM</a:t>
            </a:r>
            <a:r>
              <a:rPr lang="en-US" altLang="ko-KR" sz="2000" dirty="0">
                <a:latin typeface="Georgia" panose="02040502050405020303" pitchFamily="18" charset="0"/>
              </a:rPr>
              <a:t>, </a:t>
            </a:r>
            <a:r>
              <a:rPr lang="en-US" altLang="ko-KR" sz="2000" dirty="0" err="1">
                <a:latin typeface="Georgia" panose="02040502050405020303" pitchFamily="18" charset="0"/>
              </a:rPr>
              <a:t>PatchCore</a:t>
            </a:r>
            <a:r>
              <a:rPr lang="en-US" altLang="ko-KR" sz="2000" dirty="0">
                <a:latin typeface="Georgia" panose="02040502050405020303" pitchFamily="18" charset="0"/>
              </a:rPr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ko-KR" sz="2000" dirty="0">
                <a:latin typeface="Georgia" panose="02040502050405020303" pitchFamily="18" charset="0"/>
              </a:rPr>
              <a:t>Apply image reconstruction techniques, reconstruct images and detects anomalies based on the reconstruction error. (ex. DDAD)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ko-KR" sz="2000" dirty="0">
                <a:latin typeface="Georgia" panose="02040502050405020303" pitchFamily="18" charset="0"/>
              </a:rPr>
              <a:t>Use deep neural networks specifically trained to distinguish between normal and anomalous samples. (ex. </a:t>
            </a:r>
            <a:r>
              <a:rPr lang="en-US" altLang="ko-KR" sz="2000" dirty="0" err="1">
                <a:latin typeface="Georgia" panose="02040502050405020303" pitchFamily="18" charset="0"/>
              </a:rPr>
              <a:t>EfficientAD</a:t>
            </a:r>
            <a:r>
              <a:rPr lang="en-US" altLang="ko-KR" sz="2000" dirty="0">
                <a:latin typeface="Georgia" panose="02040502050405020303" pitchFamily="18" charset="0"/>
              </a:rPr>
              <a:t>)</a:t>
            </a:r>
          </a:p>
          <a:p>
            <a:pPr marL="971550" lvl="1" indent="-514350">
              <a:buFont typeface="+mj-lt"/>
              <a:buAutoNum type="arabicPeriod"/>
            </a:pPr>
            <a:endParaRPr lang="en-US" altLang="ko-KR" sz="2000" dirty="0">
              <a:latin typeface="Georgia" panose="02040502050405020303" pitchFamily="18" charset="0"/>
            </a:endParaRPr>
          </a:p>
          <a:p>
            <a:r>
              <a:rPr lang="en-US" altLang="ko-KR" sz="2400" dirty="0">
                <a:latin typeface="Georgia" panose="02040502050405020303" pitchFamily="18" charset="0"/>
              </a:rPr>
              <a:t>A model that integrates the first and second approaches for multi-class prediction</a:t>
            </a:r>
          </a:p>
          <a:p>
            <a:r>
              <a:rPr lang="en-US" altLang="ko-KR" sz="2400" dirty="0">
                <a:latin typeface="Georgia" panose="02040502050405020303" pitchFamily="18" charset="0"/>
              </a:rPr>
              <a:t>Reducing the “Identical shortcuts" problem</a:t>
            </a:r>
          </a:p>
        </p:txBody>
      </p:sp>
    </p:spTree>
    <p:extLst>
      <p:ext uri="{BB962C8B-B14F-4D97-AF65-F5344CB8AC3E}">
        <p14:creationId xmlns:p14="http://schemas.microsoft.com/office/powerpoint/2010/main" val="3877891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0FDCC6DD-0921-4BE7-9CD5-77D5E386700C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FE026F-B914-4142-BADB-732B8F331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732" y="0"/>
            <a:ext cx="10515600" cy="1145885"/>
          </a:xfrm>
        </p:spPr>
        <p:txBody>
          <a:bodyPr/>
          <a:lstStyle/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1-1. Identical shortcuts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48F01B7A-7B1A-44DB-BD8C-14C2DE01E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900" dirty="0">
                <a:latin typeface="Georgia" panose="02040502050405020303" pitchFamily="18" charset="0"/>
              </a:rPr>
              <a:t>The problem occurred when reconstruct image from input image</a:t>
            </a:r>
          </a:p>
          <a:p>
            <a:endParaRPr lang="en-US" altLang="ko-KR" sz="1600" dirty="0">
              <a:latin typeface="Georgia" panose="02040502050405020303" pitchFamily="18" charset="0"/>
            </a:endParaRPr>
          </a:p>
          <a:p>
            <a:r>
              <a:rPr lang="en-US" altLang="ko-KR" sz="1900" dirty="0">
                <a:latin typeface="Georgia" panose="02040502050405020303" pitchFamily="18" charset="0"/>
              </a:rPr>
              <a:t>If there is defect in input image, model should generate very different image from input image</a:t>
            </a:r>
          </a:p>
          <a:p>
            <a:endParaRPr lang="en-US" altLang="ko-KR" sz="1600" dirty="0">
              <a:latin typeface="Georgia" panose="02040502050405020303" pitchFamily="18" charset="0"/>
            </a:endParaRPr>
          </a:p>
          <a:p>
            <a:r>
              <a:rPr lang="en-US" altLang="ko-KR" sz="1900" dirty="0">
                <a:latin typeface="Georgia" panose="02040502050405020303" pitchFamily="18" charset="0"/>
              </a:rPr>
              <a:t>But the model is trained to generate output image just same as input image for reducing reconstruction loss</a:t>
            </a:r>
          </a:p>
          <a:p>
            <a:endParaRPr lang="en-US" altLang="ko-KR" sz="2000" dirty="0">
              <a:latin typeface="Georgia" panose="02040502050405020303" pitchFamily="18" charset="0"/>
            </a:endParaRPr>
          </a:p>
          <a:p>
            <a:pPr marL="0" indent="0">
              <a:buNone/>
            </a:pPr>
            <a:endParaRPr lang="en-US" altLang="ko-KR" sz="2000" dirty="0">
              <a:latin typeface="Georgia" panose="02040502050405020303" pitchFamily="18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D894A1E-8FBB-4FA9-80B4-63D845BDD4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54" y="4713514"/>
            <a:ext cx="1587764" cy="15877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A11C0DB-2266-46F9-B32C-9AB29D643D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083" y="4713514"/>
            <a:ext cx="1587764" cy="1587764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FD05516E-37CD-4958-9CFF-BCAAF01BF835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2462118" y="5507396"/>
            <a:ext cx="1247965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내용 개체 틀 15">
            <a:extLst>
              <a:ext uri="{FF2B5EF4-FFF2-40B4-BE49-F238E27FC236}">
                <a16:creationId xmlns:a16="http://schemas.microsoft.com/office/drawing/2014/main" id="{A878761C-870E-49B4-91E9-AE3973E1F1DA}"/>
              </a:ext>
            </a:extLst>
          </p:cNvPr>
          <p:cNvSpPr txBox="1">
            <a:spLocks/>
          </p:cNvSpPr>
          <p:nvPr/>
        </p:nvSpPr>
        <p:spPr>
          <a:xfrm>
            <a:off x="838200" y="6342437"/>
            <a:ext cx="1660071" cy="31291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Georgia" panose="02040502050405020303" pitchFamily="18" charset="0"/>
              </a:rPr>
              <a:t>Input image</a:t>
            </a:r>
          </a:p>
        </p:txBody>
      </p:sp>
      <p:sp>
        <p:nvSpPr>
          <p:cNvPr id="12" name="내용 개체 틀 15">
            <a:extLst>
              <a:ext uri="{FF2B5EF4-FFF2-40B4-BE49-F238E27FC236}">
                <a16:creationId xmlns:a16="http://schemas.microsoft.com/office/drawing/2014/main" id="{7D4F89C7-5301-4CF0-BF15-1273D575C3A1}"/>
              </a:ext>
            </a:extLst>
          </p:cNvPr>
          <p:cNvSpPr txBox="1">
            <a:spLocks/>
          </p:cNvSpPr>
          <p:nvPr/>
        </p:nvSpPr>
        <p:spPr>
          <a:xfrm>
            <a:off x="3673929" y="6342437"/>
            <a:ext cx="1660071" cy="31291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Georgia" panose="02040502050405020303" pitchFamily="18" charset="0"/>
              </a:rPr>
              <a:t>Output image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147208D-B864-4D86-AF3D-428B40274B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588" y="4713515"/>
            <a:ext cx="1587764" cy="1587764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0C8D6EC-534D-4F3B-89AC-32556373ABEE}"/>
              </a:ext>
            </a:extLst>
          </p:cNvPr>
          <p:cNvCxnSpPr/>
          <p:nvPr/>
        </p:nvCxnSpPr>
        <p:spPr>
          <a:xfrm>
            <a:off x="7949352" y="5507396"/>
            <a:ext cx="1247965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63A8B968-49D9-4884-9BCE-7DE7C3120E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17" y="4713515"/>
            <a:ext cx="1587764" cy="1587764"/>
          </a:xfrm>
          <a:prstGeom prst="rect">
            <a:avLst/>
          </a:prstGeom>
        </p:spPr>
      </p:pic>
      <p:sp>
        <p:nvSpPr>
          <p:cNvPr id="17" name="내용 개체 틀 15">
            <a:extLst>
              <a:ext uri="{FF2B5EF4-FFF2-40B4-BE49-F238E27FC236}">
                <a16:creationId xmlns:a16="http://schemas.microsoft.com/office/drawing/2014/main" id="{667137AD-81D4-4BDA-A15C-B7C753ABD386}"/>
              </a:ext>
            </a:extLst>
          </p:cNvPr>
          <p:cNvSpPr txBox="1">
            <a:spLocks/>
          </p:cNvSpPr>
          <p:nvPr/>
        </p:nvSpPr>
        <p:spPr>
          <a:xfrm>
            <a:off x="6361588" y="6337411"/>
            <a:ext cx="1660071" cy="31291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Georgia" panose="02040502050405020303" pitchFamily="18" charset="0"/>
              </a:rPr>
              <a:t>Input image</a:t>
            </a:r>
          </a:p>
        </p:txBody>
      </p:sp>
      <p:sp>
        <p:nvSpPr>
          <p:cNvPr id="18" name="내용 개체 틀 15">
            <a:extLst>
              <a:ext uri="{FF2B5EF4-FFF2-40B4-BE49-F238E27FC236}">
                <a16:creationId xmlns:a16="http://schemas.microsoft.com/office/drawing/2014/main" id="{453BCB60-8254-4899-8329-526876256D23}"/>
              </a:ext>
            </a:extLst>
          </p:cNvPr>
          <p:cNvSpPr txBox="1">
            <a:spLocks/>
          </p:cNvSpPr>
          <p:nvPr/>
        </p:nvSpPr>
        <p:spPr>
          <a:xfrm>
            <a:off x="9197317" y="6337411"/>
            <a:ext cx="1660071" cy="31291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Georgia" panose="02040502050405020303" pitchFamily="18" charset="0"/>
              </a:rPr>
              <a:t>Output image</a:t>
            </a:r>
          </a:p>
        </p:txBody>
      </p:sp>
      <p:sp>
        <p:nvSpPr>
          <p:cNvPr id="19" name="내용 개체 틀 15">
            <a:extLst>
              <a:ext uri="{FF2B5EF4-FFF2-40B4-BE49-F238E27FC236}">
                <a16:creationId xmlns:a16="http://schemas.microsoft.com/office/drawing/2014/main" id="{9BE660A2-C706-496C-AADD-00ABACFB81B8}"/>
              </a:ext>
            </a:extLst>
          </p:cNvPr>
          <p:cNvSpPr txBox="1">
            <a:spLocks/>
          </p:cNvSpPr>
          <p:nvPr/>
        </p:nvSpPr>
        <p:spPr>
          <a:xfrm>
            <a:off x="2256065" y="4432742"/>
            <a:ext cx="1660071" cy="31291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Georgia" panose="02040502050405020303" pitchFamily="18" charset="0"/>
              </a:rPr>
              <a:t>&lt;Normal case&gt;</a:t>
            </a:r>
          </a:p>
        </p:txBody>
      </p:sp>
      <p:sp>
        <p:nvSpPr>
          <p:cNvPr id="20" name="내용 개체 틀 15">
            <a:extLst>
              <a:ext uri="{FF2B5EF4-FFF2-40B4-BE49-F238E27FC236}">
                <a16:creationId xmlns:a16="http://schemas.microsoft.com/office/drawing/2014/main" id="{89D16F6E-7F8D-4850-948E-D790B7F19343}"/>
              </a:ext>
            </a:extLst>
          </p:cNvPr>
          <p:cNvSpPr txBox="1">
            <a:spLocks/>
          </p:cNvSpPr>
          <p:nvPr/>
        </p:nvSpPr>
        <p:spPr>
          <a:xfrm>
            <a:off x="7743298" y="4432742"/>
            <a:ext cx="1660071" cy="31291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dirty="0">
                <a:latin typeface="Georgia" panose="02040502050405020303" pitchFamily="18" charset="0"/>
              </a:rPr>
              <a:t>&lt;Abnormal case&gt;</a:t>
            </a:r>
          </a:p>
        </p:txBody>
      </p:sp>
    </p:spTree>
    <p:extLst>
      <p:ext uri="{BB962C8B-B14F-4D97-AF65-F5344CB8AC3E}">
        <p14:creationId xmlns:p14="http://schemas.microsoft.com/office/powerpoint/2010/main" val="5890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A726709-6BA9-4DE9-BFF4-9EB1E6A51D86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D162247A-0DEE-4BA3-AA5A-880FC753F8F5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1. Paper Abstract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316C2D1-F5FE-4DD1-A136-35913A741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4350" y="1463810"/>
            <a:ext cx="8563299" cy="432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814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09D341D-4ADC-4571-8620-7FC1D5204B75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내용 개체 틀 2">
                <a:extLst>
                  <a:ext uri="{FF2B5EF4-FFF2-40B4-BE49-F238E27FC236}">
                    <a16:creationId xmlns:a16="http://schemas.microsoft.com/office/drawing/2014/main" id="{695A909E-8A17-451D-B1FD-4ED5E9A316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362075"/>
                <a:ext cx="10515600" cy="50387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514350" indent="-514350">
                  <a:buFont typeface="+mj-lt"/>
                  <a:buAutoNum type="arabicPeriod"/>
                </a:pPr>
                <a:r>
                  <a:rPr lang="en-US" altLang="ko-KR" dirty="0">
                    <a:latin typeface="Georgia" panose="02040502050405020303" pitchFamily="18" charset="0"/>
                  </a:rPr>
                  <a:t>Base model</a:t>
                </a:r>
              </a:p>
              <a:p>
                <a:endParaRPr lang="en-US" altLang="ko-KR" dirty="0">
                  <a:latin typeface="Georgia" panose="02040502050405020303" pitchFamily="18" charset="0"/>
                </a:endParaRPr>
              </a:p>
              <a:p>
                <a:endParaRPr lang="en-US" altLang="ko-KR" dirty="0">
                  <a:latin typeface="Georgia" panose="02040502050405020303" pitchFamily="18" charset="0"/>
                </a:endParaRPr>
              </a:p>
              <a:p>
                <a:endParaRPr lang="en-US" altLang="ko-KR" dirty="0">
                  <a:latin typeface="Georgia" panose="02040502050405020303" pitchFamily="18" charset="0"/>
                </a:endParaRPr>
              </a:p>
              <a:p>
                <a:endParaRPr lang="en-US" altLang="ko-KR" sz="1600" dirty="0">
                  <a:latin typeface="Georgia" panose="02040502050405020303" pitchFamily="18" charset="0"/>
                </a:endParaRPr>
              </a:p>
              <a:p>
                <a:r>
                  <a:rPr lang="en-US" altLang="ko-KR" dirty="0">
                    <a:latin typeface="Georgia" panose="02040502050405020303" pitchFamily="18" charset="0"/>
                  </a:rPr>
                  <a:t>Original image</a:t>
                </a:r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𝑜𝑟𝑖</m:t>
                        </m:r>
                      </m:sub>
                    </m:sSub>
                  </m:oMath>
                </a14:m>
                <a:r>
                  <a:rPr lang="en-US" altLang="ko-KR" dirty="0">
                    <a:latin typeface="Georgia" panose="02040502050405020303" pitchFamily="18" charset="0"/>
                  </a:rPr>
                  <a:t> is inputted to pretrained cnn model(ex. EfficientNet-b4) and get </a:t>
                </a:r>
                <a:r>
                  <a:rPr lang="en-US" altLang="ko-KR" dirty="0" err="1">
                    <a:latin typeface="Georgia" panose="02040502050405020303" pitchFamily="18" charset="0"/>
                  </a:rPr>
                  <a:t>embbeding</a:t>
                </a:r>
                <a:r>
                  <a:rPr lang="en-US" altLang="ko-KR" dirty="0">
                    <a:latin typeface="Georgia" panose="02040502050405020303" pitchFamily="18" charset="0"/>
                  </a:rPr>
                  <a:t>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endParaRPr lang="en-US" altLang="ko-KR" dirty="0">
                  <a:latin typeface="Georgia" panose="02040502050405020303" pitchFamily="18" charset="0"/>
                </a:endParaRPr>
              </a:p>
              <a:p>
                <a:r>
                  <a:rPr lang="en-US" altLang="ko-KR" dirty="0">
                    <a:latin typeface="Georgia" panose="02040502050405020303" pitchFamily="18" charset="0"/>
                  </a:rPr>
                  <a:t>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r>
                  <a:rPr lang="en-US" altLang="ko-KR" dirty="0">
                    <a:latin typeface="Georgia" panose="02040502050405020303" pitchFamily="18" charset="0"/>
                  </a:rPr>
                  <a:t> to recover output feature generated by the transformer network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𝑏𝑎𝑠𝑒</m:t>
                        </m:r>
                      </m:sub>
                    </m:sSub>
                  </m:oMath>
                </a14:m>
                <a:r>
                  <a:rPr lang="ko-KR" altLang="en-US" dirty="0">
                    <a:latin typeface="Georgia" panose="02040502050405020303" pitchFamily="18" charset="0"/>
                  </a:rPr>
                  <a:t> </a:t>
                </a:r>
                <a:r>
                  <a:rPr lang="en-US" altLang="ko-KR" dirty="0">
                    <a:latin typeface="Georgia" panose="02040502050405020303" pitchFamily="18" charset="0"/>
                  </a:rPr>
                  <a:t>is calculated by L2 distance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</m:oMath>
                </a14:m>
                <a:endParaRPr lang="ko-KR" altLang="en-US" dirty="0">
                  <a:latin typeface="Georgia" panose="02040502050405020303" pitchFamily="18" charset="0"/>
                </a:endParaRPr>
              </a:p>
            </p:txBody>
          </p:sp>
        </mc:Choice>
        <mc:Fallback xmlns="">
          <p:sp>
            <p:nvSpPr>
              <p:cNvPr id="5" name="내용 개체 틀 2">
                <a:extLst>
                  <a:ext uri="{FF2B5EF4-FFF2-40B4-BE49-F238E27FC236}">
                    <a16:creationId xmlns:a16="http://schemas.microsoft.com/office/drawing/2014/main" id="{695A909E-8A17-451D-B1FD-4ED5E9A316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362075"/>
                <a:ext cx="10515600" cy="5038725"/>
              </a:xfrm>
              <a:prstGeom prst="rect">
                <a:avLst/>
              </a:prstGeom>
              <a:blipFill>
                <a:blip r:embed="rId4"/>
                <a:stretch>
                  <a:fillRect l="-1101" t="-205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제목 1">
            <a:extLst>
              <a:ext uri="{FF2B5EF4-FFF2-40B4-BE49-F238E27FC236}">
                <a16:creationId xmlns:a16="http://schemas.microsoft.com/office/drawing/2014/main" id="{B3ABAFFB-F7F3-4F2F-B8F1-E27184F30CA6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Model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F376D04-6E7C-4A40-8B34-A8CC4A6CF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8247" y="2021974"/>
            <a:ext cx="5575505" cy="281405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EE634AD-036F-4C19-AC0B-58E20EF8F6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8953" b="52884"/>
          <a:stretch/>
        </p:blipFill>
        <p:spPr>
          <a:xfrm>
            <a:off x="3308247" y="2021974"/>
            <a:ext cx="3961234" cy="132588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9C5D6A0-7154-4C16-8BC7-CA6D9E1B759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047" t="36394" b="55158"/>
          <a:stretch/>
        </p:blipFill>
        <p:spPr>
          <a:xfrm>
            <a:off x="7269481" y="3049200"/>
            <a:ext cx="1614270" cy="23774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E465059-C870-4CC3-BFBC-61A0875361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04633" y="5588689"/>
            <a:ext cx="2362217" cy="54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982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내용 개체 틀 2">
                <a:extLst>
                  <a:ext uri="{FF2B5EF4-FFF2-40B4-BE49-F238E27FC236}">
                    <a16:creationId xmlns:a16="http://schemas.microsoft.com/office/drawing/2014/main" id="{B658E021-B986-4E33-ABBC-AADF6F832B8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706727" y="1964871"/>
                <a:ext cx="7137204" cy="302622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dirty="0">
                    <a:latin typeface="Georgia" panose="02040502050405020303" pitchFamily="18" charset="0"/>
                  </a:rPr>
                  <a:t>Mask original image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𝑜𝑟𝑖</m:t>
                        </m:r>
                      </m:sub>
                    </m:sSub>
                  </m:oMath>
                </a14:m>
                <a:r>
                  <a:rPr lang="ko-KR" altLang="en-US" dirty="0">
                    <a:latin typeface="Georgia" panose="02040502050405020303" pitchFamily="18" charset="0"/>
                  </a:rPr>
                  <a:t> </a:t>
                </a:r>
                <a:r>
                  <a:rPr lang="en-US" altLang="ko-KR" dirty="0">
                    <a:latin typeface="Georgia" panose="02040502050405020303" pitchFamily="18" charset="0"/>
                  </a:rPr>
                  <a:t>and add Gaussian noise to make disjoint input image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endParaRPr lang="en-US" altLang="ko-KR" dirty="0">
                  <a:latin typeface="Georgia" panose="02040502050405020303" pitchFamily="18" charset="0"/>
                </a:endParaRPr>
              </a:p>
              <a:p>
                <a:r>
                  <a:rPr lang="en-US" altLang="ko-KR" dirty="0">
                    <a:latin typeface="Georgia" panose="02040502050405020303" pitchFamily="18" charset="0"/>
                  </a:rPr>
                  <a:t>De-noise gradually to restore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r>
                  <a:rPr lang="en-US" altLang="ko-KR" dirty="0">
                    <a:latin typeface="Georgia" panose="02040502050405020303" pitchFamily="18" charset="0"/>
                  </a:rPr>
                  <a:t>, and make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bSup>
                  </m:oMath>
                </a14:m>
                <a:endParaRPr lang="en-US" altLang="ko-KR" dirty="0">
                  <a:latin typeface="Georgia" panose="02040502050405020303" pitchFamily="18" charset="0"/>
                </a:endParaRPr>
              </a:p>
              <a:p>
                <a:r>
                  <a:rPr lang="en-US" altLang="ko-KR" dirty="0">
                    <a:latin typeface="Georgia" panose="02040502050405020303" pitchFamily="18" charset="0"/>
                  </a:rPr>
                  <a:t>Same as Base model, get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𝑑𝑖𝑓𝑓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bSup>
                  </m:oMath>
                </a14:m>
                <a:r>
                  <a:rPr lang="ko-KR" altLang="en-US" dirty="0">
                    <a:latin typeface="Georgia" panose="02040502050405020303" pitchFamily="18" charset="0"/>
                  </a:rPr>
                  <a:t> </a:t>
                </a:r>
                <a:r>
                  <a:rPr lang="en-US" altLang="ko-KR" dirty="0">
                    <a:latin typeface="Georgia" panose="02040502050405020303" pitchFamily="18" charset="0"/>
                  </a:rPr>
                  <a:t>by using L2 distance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</m:oMath>
                </a14:m>
                <a:r>
                  <a:rPr lang="ko-KR" altLang="en-US" dirty="0">
                    <a:latin typeface="Georgia" panose="02040502050405020303" pitchFamily="18" charset="0"/>
                  </a:rPr>
                  <a:t> </a:t>
                </a:r>
                <a:r>
                  <a:rPr lang="en-US" altLang="ko-KR" dirty="0">
                    <a:latin typeface="Georgia" panose="02040502050405020303" pitchFamily="18" charset="0"/>
                  </a:rPr>
                  <a:t>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bSup>
                  </m:oMath>
                </a14:m>
                <a:endParaRPr lang="en-US" altLang="ko-KR" dirty="0">
                  <a:latin typeface="Georgia" panose="02040502050405020303" pitchFamily="18" charset="0"/>
                </a:endParaRPr>
              </a:p>
              <a:p>
                <a:r>
                  <a:rPr lang="en-US" altLang="ko-KR" dirty="0">
                    <a:latin typeface="Georgia" panose="02040502050405020303" pitchFamily="18" charset="0"/>
                  </a:rPr>
                  <a:t>Repeat this step to resized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𝑜𝑟𝑖</m:t>
                        </m:r>
                      </m:sub>
                    </m:sSub>
                  </m:oMath>
                </a14:m>
                <a:r>
                  <a:rPr lang="ko-KR" altLang="en-US" dirty="0">
                    <a:latin typeface="Georgia" panose="02040502050405020303" pitchFamily="18" charset="0"/>
                  </a:rPr>
                  <a:t> </a:t>
                </a:r>
                <a:r>
                  <a:rPr lang="en-US" altLang="ko-KR" dirty="0">
                    <a:latin typeface="Georgia" panose="02040502050405020303" pitchFamily="18" charset="0"/>
                  </a:rPr>
                  <a:t>as scale </a:t>
                </a:r>
                <a:r>
                  <a:rPr lang="en-US" altLang="ko-KR" i="1" dirty="0">
                    <a:latin typeface="Georgia" panose="02040502050405020303" pitchFamily="18" charset="0"/>
                  </a:rPr>
                  <a:t>l</a:t>
                </a:r>
                <a:endParaRPr lang="ko-KR" altLang="en-US" i="1" dirty="0">
                  <a:latin typeface="Georgia" panose="02040502050405020303" pitchFamily="18" charset="0"/>
                </a:endParaRPr>
              </a:p>
            </p:txBody>
          </p:sp>
        </mc:Choice>
        <mc:Fallback xmlns="">
          <p:sp>
            <p:nvSpPr>
              <p:cNvPr id="12" name="내용 개체 틀 2">
                <a:extLst>
                  <a:ext uri="{FF2B5EF4-FFF2-40B4-BE49-F238E27FC236}">
                    <a16:creationId xmlns:a16="http://schemas.microsoft.com/office/drawing/2014/main" id="{B658E021-B986-4E33-ABBC-AADF6F832B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06727" y="1964871"/>
                <a:ext cx="7137204" cy="3026229"/>
              </a:xfrm>
              <a:prstGeom prst="rect">
                <a:avLst/>
              </a:prstGeom>
              <a:blipFill>
                <a:blip r:embed="rId3"/>
                <a:stretch>
                  <a:fillRect l="-1537" t="-4829" r="-2391" b="-563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직사각형 5">
            <a:extLst>
              <a:ext uri="{FF2B5EF4-FFF2-40B4-BE49-F238E27FC236}">
                <a16:creationId xmlns:a16="http://schemas.microsoft.com/office/drawing/2014/main" id="{209D341D-4ADC-4571-8620-7FC1D5204B75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695A909E-8A17-451D-B1FD-4ED5E9A31658}"/>
              </a:ext>
            </a:extLst>
          </p:cNvPr>
          <p:cNvSpPr txBox="1">
            <a:spLocks/>
          </p:cNvSpPr>
          <p:nvPr/>
        </p:nvSpPr>
        <p:spPr>
          <a:xfrm>
            <a:off x="838200" y="1362075"/>
            <a:ext cx="10515600" cy="5038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2"/>
            </a:pPr>
            <a:r>
              <a:rPr lang="en-US" altLang="ko-KR" dirty="0">
                <a:latin typeface="Georgia" panose="02040502050405020303" pitchFamily="18" charset="0"/>
              </a:rPr>
              <a:t>Diffusion Refinement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ko-KR" altLang="en-US" dirty="0">
              <a:latin typeface="Georgia" panose="02040502050405020303" pitchFamily="18" charset="0"/>
            </a:endParaRP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B3ABAFFB-F7F3-4F2F-B8F1-E27184F30CA6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Model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F376D04-6E7C-4A40-8B34-A8CC4A6CF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497" y="2021974"/>
            <a:ext cx="5575505" cy="281405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EE634AD-036F-4C19-AC0B-58E20EF8F6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4051"/>
          <a:stretch/>
        </p:blipFill>
        <p:spPr>
          <a:xfrm>
            <a:off x="228497" y="2021974"/>
            <a:ext cx="889238" cy="281405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5CAB303-7C4F-45C3-89DB-D6F982E0A6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949" t="45679" r="26737"/>
          <a:stretch/>
        </p:blipFill>
        <p:spPr>
          <a:xfrm>
            <a:off x="1117735" y="3307404"/>
            <a:ext cx="3195536" cy="152862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1A13FCE-96F8-4B03-9D86-F086EB117F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5931" y="5590283"/>
            <a:ext cx="2799964" cy="67528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4272EFC-2225-492B-AFFA-EA2FFCAFF7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932" y="6265569"/>
            <a:ext cx="3162312" cy="46117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7AF934C-3565-444F-BBBB-87823F1BC6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0776" y="4897767"/>
            <a:ext cx="2734082" cy="60940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6" name="내용 개체 틀 2">
                <a:extLst>
                  <a:ext uri="{FF2B5EF4-FFF2-40B4-BE49-F238E27FC236}">
                    <a16:creationId xmlns:a16="http://schemas.microsoft.com/office/drawing/2014/main" id="{CA6AA425-789D-40AB-A525-B9E0FE519C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61446" y="5330975"/>
                <a:ext cx="3162312" cy="17297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1000" dirty="0">
                    <a:latin typeface="Georgia" panose="02040502050405020303" pitchFamily="18" charset="0"/>
                  </a:rPr>
                  <a:t>:  input image added gaussian noise</a:t>
                </a:r>
              </a:p>
              <a:p>
                <a:r>
                  <a:rPr lang="en-US" altLang="ko-KR" sz="1000" dirty="0">
                    <a:latin typeface="Georgia" panose="02040502050405020303" pitchFamily="18" charset="0"/>
                  </a:rPr>
                  <a:t>t: time step</a:t>
                </a:r>
              </a:p>
              <a:p>
                <a:r>
                  <a:rPr lang="en-US" altLang="ko-KR" sz="1000" dirty="0">
                    <a:latin typeface="Georgia" panose="02040502050405020303" pitchFamily="18" charset="0"/>
                  </a:rPr>
                  <a:t>c: inpainting grid size</a:t>
                </a:r>
                <a:endParaRPr lang="en-US" altLang="ko-KR" sz="100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0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ko-KR" altLang="en-US" sz="1000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r>
                  <a:rPr lang="en-US" altLang="ko-KR" sz="1000" dirty="0">
                    <a:latin typeface="Georgia" panose="02040502050405020303" pitchFamily="18" charset="0"/>
                  </a:rPr>
                  <a:t>: predicted noise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ko-KR" sz="1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altLang="ko-KR" sz="1000" dirty="0">
                  <a:latin typeface="Georgia" panose="02040502050405020303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altLang="ko-KR" sz="1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ko-KR" altLang="en-US" sz="1000" i="1"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</m:acc>
                      </m:e>
                      <m:sub>
                        <m:r>
                          <a:rPr lang="en-US" altLang="ko-KR" sz="1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ko-KR" sz="1000" dirty="0">
                    <a:latin typeface="Georgia" panose="02040502050405020303" pitchFamily="18" charset="0"/>
                  </a:rPr>
                  <a:t>: total noise accumulated to get to time step t</a:t>
                </a:r>
              </a:p>
              <a:p>
                <a:endParaRPr lang="en-US" altLang="ko-KR" sz="1000" dirty="0">
                  <a:latin typeface="Georgia" panose="02040502050405020303" pitchFamily="18" charset="0"/>
                </a:endParaRPr>
              </a:p>
            </p:txBody>
          </p:sp>
        </mc:Choice>
        <mc:Fallback>
          <p:sp>
            <p:nvSpPr>
              <p:cNvPr id="16" name="내용 개체 틀 2">
                <a:extLst>
                  <a:ext uri="{FF2B5EF4-FFF2-40B4-BE49-F238E27FC236}">
                    <a16:creationId xmlns:a16="http://schemas.microsoft.com/office/drawing/2014/main" id="{CA6AA425-789D-40AB-A525-B9E0FE519C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1446" y="5330975"/>
                <a:ext cx="3162312" cy="1729725"/>
              </a:xfrm>
              <a:prstGeom prst="rect">
                <a:avLst/>
              </a:prstGeom>
              <a:blipFill>
                <a:blip r:embed="rId9"/>
                <a:stretch>
                  <a:fillRect t="-70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내용 개체 틀 2">
                <a:extLst>
                  <a:ext uri="{FF2B5EF4-FFF2-40B4-BE49-F238E27FC236}">
                    <a16:creationId xmlns:a16="http://schemas.microsoft.com/office/drawing/2014/main" id="{6D2C1252-B164-4BAA-92D7-398B15D9E4D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07623" y="5330974"/>
                <a:ext cx="3162312" cy="17297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1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sz="1000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altLang="ko-KR" sz="1000" i="1"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  <m:sup>
                        <m:r>
                          <a:rPr lang="en-US" altLang="ko-KR" sz="10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sz="1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000" i="1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bSup>
                  </m:oMath>
                </a14:m>
                <a:r>
                  <a:rPr lang="en-US" altLang="ko-KR" sz="1000" dirty="0">
                    <a:latin typeface="Georgia" panose="02040502050405020303" pitchFamily="18" charset="0"/>
                  </a:rPr>
                  <a:t>: output image of time step t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10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̃"/>
                            <m:ctrlPr>
                              <a:rPr lang="en-US" altLang="ko-KR" sz="1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ko-KR" sz="1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bSup>
                  </m:oMath>
                </a14:m>
                <a:r>
                  <a:rPr lang="en-US" altLang="ko-KR" sz="1000" dirty="0">
                    <a:latin typeface="Georgia" panose="02040502050405020303" pitchFamily="18" charset="0"/>
                  </a:rPr>
                  <a:t>: de-noised image about predicted noise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0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ko-KR" altLang="en-US" sz="1000" i="1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ko-KR" altLang="en-US" sz="1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sz="1000" dirty="0">
                    <a:latin typeface="Georgia" panose="02040502050405020303" pitchFamily="18" charset="0"/>
                  </a:rPr>
                  <a:t>at time step t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altLang="ko-KR" sz="1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altLang="ko-KR" sz="1000" dirty="0">
                    <a:latin typeface="Georgia" panose="02040502050405020303" pitchFamily="18" charset="0"/>
                  </a:rPr>
                  <a:t>:  </a:t>
                </a:r>
                <a:r>
                  <a:rPr lang="en-US" altLang="ko-KR" sz="1000" dirty="0" err="1">
                    <a:latin typeface="Georgia" panose="02040502050405020303" pitchFamily="18" charset="0"/>
                  </a:rPr>
                  <a:t>i-th</a:t>
                </a:r>
                <a:r>
                  <a:rPr lang="en-US" altLang="ko-KR" sz="1000" dirty="0">
                    <a:latin typeface="Georgia" panose="02040502050405020303" pitchFamily="18" charset="0"/>
                  </a:rPr>
                  <a:t> masked image of disjoint image set</a:t>
                </a:r>
              </a:p>
            </p:txBody>
          </p:sp>
        </mc:Choice>
        <mc:Fallback>
          <p:sp>
            <p:nvSpPr>
              <p:cNvPr id="17" name="내용 개체 틀 2">
                <a:extLst>
                  <a:ext uri="{FF2B5EF4-FFF2-40B4-BE49-F238E27FC236}">
                    <a16:creationId xmlns:a16="http://schemas.microsoft.com/office/drawing/2014/main" id="{6D2C1252-B164-4BAA-92D7-398B15D9E4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7623" y="5330974"/>
                <a:ext cx="3162312" cy="1729725"/>
              </a:xfrm>
              <a:prstGeom prst="rect">
                <a:avLst/>
              </a:prstGeom>
              <a:blipFill>
                <a:blip r:embed="rId10"/>
                <a:stretch>
                  <a:fillRect t="-35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16782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09D341D-4ADC-4571-8620-7FC1D5204B75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내용 개체 틀 2">
                <a:extLst>
                  <a:ext uri="{FF2B5EF4-FFF2-40B4-BE49-F238E27FC236}">
                    <a16:creationId xmlns:a16="http://schemas.microsoft.com/office/drawing/2014/main" id="{695A909E-8A17-451D-B1FD-4ED5E9A316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362075"/>
                <a:ext cx="9367157" cy="50387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514350" indent="-514350">
                  <a:buFont typeface="+mj-lt"/>
                  <a:buAutoNum type="arabicPeriod" startAt="3"/>
                </a:pPr>
                <a:r>
                  <a:rPr lang="en-US" altLang="ko-KR" dirty="0">
                    <a:latin typeface="Georgia" panose="02040502050405020303" pitchFamily="18" charset="0"/>
                  </a:rPr>
                  <a:t>Spatio-temporal Heatmap Fusion </a:t>
                </a:r>
              </a:p>
              <a:p>
                <a:r>
                  <a:rPr lang="en-US" altLang="ko-KR" dirty="0">
                    <a:latin typeface="Georgia" panose="02040502050405020303" pitchFamily="18" charset="0"/>
                  </a:rPr>
                  <a:t>Average all generated heatmaps from diffusion refinement and make unified heatmap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𝑑𝑖𝑓𝑓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𝑆𝑆𝑇</m:t>
                        </m:r>
                      </m:sup>
                    </m:sSubSup>
                  </m:oMath>
                </a14:m>
                <a:endParaRPr lang="en-US" altLang="ko-KR" dirty="0">
                  <a:latin typeface="Georgia" panose="02040502050405020303" pitchFamily="18" charset="0"/>
                </a:endParaRPr>
              </a:p>
              <a:p>
                <a:r>
                  <a:rPr lang="en-US" altLang="ko-KR" dirty="0">
                    <a:latin typeface="Georgia" panose="02040502050405020303" pitchFamily="18" charset="0"/>
                  </a:rPr>
                  <a:t>Apply smoothing process to unified heatmap to reduce noise and clarify the result</a:t>
                </a:r>
              </a:p>
              <a:p>
                <a:r>
                  <a:rPr lang="en-US" altLang="ko-KR" dirty="0">
                    <a:latin typeface="Georgia" panose="02040502050405020303" pitchFamily="18" charset="0"/>
                  </a:rPr>
                  <a:t>Average heatmap from Base Model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𝑏𝑎𝑠𝑒</m:t>
                        </m:r>
                      </m:sub>
                    </m:sSub>
                  </m:oMath>
                </a14:m>
                <a:r>
                  <a:rPr lang="en-US" altLang="ko-KR" dirty="0">
                    <a:latin typeface="Georgia" panose="02040502050405020303" pitchFamily="18" charset="0"/>
                  </a:rPr>
                  <a:t> and unified heatmap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𝑑𝑖𝑓𝑓</m:t>
                        </m:r>
                      </m:sub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𝑆𝑆𝑇</m:t>
                        </m:r>
                      </m:sup>
                    </m:sSubSup>
                  </m:oMath>
                </a14:m>
                <a:endParaRPr lang="en-US" altLang="ko-KR" dirty="0">
                  <a:latin typeface="Georgia" panose="02040502050405020303" pitchFamily="18" charset="0"/>
                </a:endParaRPr>
              </a:p>
              <a:p>
                <a:endParaRPr lang="en-US" altLang="ko-KR" dirty="0">
                  <a:latin typeface="Georgia" panose="02040502050405020303" pitchFamily="18" charset="0"/>
                </a:endParaRPr>
              </a:p>
              <a:p>
                <a:endParaRPr lang="en-US" altLang="ko-KR" dirty="0">
                  <a:latin typeface="Georgia" panose="02040502050405020303" pitchFamily="18" charset="0"/>
                </a:endParaRPr>
              </a:p>
              <a:p>
                <a:endParaRPr lang="en-US" altLang="ko-KR" dirty="0">
                  <a:latin typeface="Georgia" panose="02040502050405020303" pitchFamily="18" charset="0"/>
                </a:endParaRPr>
              </a:p>
              <a:p>
                <a:endParaRPr lang="en-US" altLang="ko-KR" dirty="0">
                  <a:latin typeface="Georgia" panose="02040502050405020303" pitchFamily="18" charset="0"/>
                </a:endParaRPr>
              </a:p>
              <a:p>
                <a:endParaRPr lang="en-US" altLang="ko-KR" dirty="0">
                  <a:latin typeface="Georgia" panose="02040502050405020303" pitchFamily="18" charset="0"/>
                </a:endParaRPr>
              </a:p>
              <a:p>
                <a:endParaRPr lang="en-US" altLang="ko-KR" dirty="0">
                  <a:latin typeface="Georgia" panose="02040502050405020303" pitchFamily="18" charset="0"/>
                </a:endParaRPr>
              </a:p>
              <a:p>
                <a:endParaRPr lang="ko-KR" altLang="en-US" dirty="0">
                  <a:latin typeface="Georgia" panose="02040502050405020303" pitchFamily="18" charset="0"/>
                </a:endParaRPr>
              </a:p>
            </p:txBody>
          </p:sp>
        </mc:Choice>
        <mc:Fallback xmlns="">
          <p:sp>
            <p:nvSpPr>
              <p:cNvPr id="5" name="내용 개체 틀 2">
                <a:extLst>
                  <a:ext uri="{FF2B5EF4-FFF2-40B4-BE49-F238E27FC236}">
                    <a16:creationId xmlns:a16="http://schemas.microsoft.com/office/drawing/2014/main" id="{695A909E-8A17-451D-B1FD-4ED5E9A316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362075"/>
                <a:ext cx="9367157" cy="5038725"/>
              </a:xfrm>
              <a:prstGeom prst="rect">
                <a:avLst/>
              </a:prstGeom>
              <a:blipFill>
                <a:blip r:embed="rId4"/>
                <a:stretch>
                  <a:fillRect l="-1237" t="-205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제목 1">
            <a:extLst>
              <a:ext uri="{FF2B5EF4-FFF2-40B4-BE49-F238E27FC236}">
                <a16:creationId xmlns:a16="http://schemas.microsoft.com/office/drawing/2014/main" id="{B3ABAFFB-F7F3-4F2F-B8F1-E27184F30CA6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Model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F376D04-6E7C-4A40-8B34-A8CC4A6CF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3039" y="2021974"/>
            <a:ext cx="5575505" cy="281405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EE634AD-036F-4C19-AC0B-58E20EF8F6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4302"/>
          <a:stretch/>
        </p:blipFill>
        <p:spPr>
          <a:xfrm>
            <a:off x="10455729" y="2021974"/>
            <a:ext cx="1432814" cy="281405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DD0A03E-E841-4AF8-B2FD-3276B0CBA1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0932" y="4817763"/>
            <a:ext cx="4348843" cy="43268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79B8986-52E4-48E2-BB82-399D02B9ED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0933" y="5256710"/>
            <a:ext cx="3982162" cy="63802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CA5DB2E5-449A-4F03-98F2-0666EE92DE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0932" y="5894736"/>
            <a:ext cx="2808781" cy="41801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BDCC0C6-9F69-462B-8EE3-0360FA3361C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0932" y="6255080"/>
            <a:ext cx="2522769" cy="60135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1" name="내용 개체 틀 2">
                <a:extLst>
                  <a:ext uri="{FF2B5EF4-FFF2-40B4-BE49-F238E27FC236}">
                    <a16:creationId xmlns:a16="http://schemas.microsoft.com/office/drawing/2014/main" id="{857AB25F-89D7-4F3C-B261-13F03187637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991780" y="5029873"/>
                <a:ext cx="4475373" cy="17297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47500" lnSpcReduction="20000"/>
              </a:bodyPr>
              <a:lstStyle>
                <a:lvl1pPr marL="228600" indent="-228600" algn="l" defTabSz="914400" rtl="0" eaLnBrk="1" latinLnBrk="1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i="1" dirty="0">
                    <a:latin typeface="Georgia" panose="02040502050405020303" pitchFamily="18" charset="0"/>
                  </a:rPr>
                  <a:t>U(⋅,l)</a:t>
                </a:r>
                <a:r>
                  <a:rPr lang="en-US" altLang="ko-KR" dirty="0">
                    <a:latin typeface="Georgia" panose="02040502050405020303" pitchFamily="18" charset="0"/>
                  </a:rPr>
                  <a:t>: Up-sampling to scale </a:t>
                </a:r>
                <a:r>
                  <a:rPr lang="en-US" altLang="ko-KR" i="1" dirty="0">
                    <a:latin typeface="Georgia" panose="02040502050405020303" pitchFamily="18" charset="0"/>
                  </a:rPr>
                  <a:t>l</a:t>
                </a:r>
                <a:endParaRPr lang="en-US" altLang="ko-KR" dirty="0">
                  <a:latin typeface="Georgia" panose="02040502050405020303" pitchFamily="18" charset="0"/>
                </a:endParaRPr>
              </a:p>
              <a:p>
                <a:r>
                  <a:rPr lang="en-US" altLang="ko-KR" i="1" dirty="0">
                    <a:latin typeface="Georgia" panose="02040502050405020303" pitchFamily="18" charset="0"/>
                  </a:rPr>
                  <a:t>D(⋅,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den>
                    </m:f>
                  </m:oMath>
                </a14:m>
                <a:r>
                  <a:rPr lang="en-US" altLang="ko-KR" i="1" dirty="0">
                    <a:latin typeface="Georgia" panose="02040502050405020303" pitchFamily="18" charset="0"/>
                  </a:rPr>
                  <a:t>)</a:t>
                </a:r>
                <a:r>
                  <a:rPr lang="en-US" altLang="ko-KR" dirty="0">
                    <a:latin typeface="Georgia" panose="02040502050405020303" pitchFamily="18" charset="0"/>
                  </a:rPr>
                  <a:t>: Down-sampling by scale </a:t>
                </a:r>
                <a:r>
                  <a:rPr lang="en-US" altLang="ko-KR" i="1" dirty="0">
                    <a:latin typeface="Georgia" panose="02040502050405020303" pitchFamily="18" charset="0"/>
                  </a:rPr>
                  <a:t>l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𝑑𝑖𝑓𝑓</m:t>
                        </m:r>
                      </m:sub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p>
                    </m:sSubSup>
                  </m:oMath>
                </a14:m>
                <a:r>
                  <a:rPr lang="en-US" altLang="ko-KR" dirty="0">
                    <a:latin typeface="Georgia" panose="02040502050405020303" pitchFamily="18" charset="0"/>
                  </a:rPr>
                  <a:t>: heatmap at time step t, grid size c and scale </a:t>
                </a:r>
                <a:r>
                  <a:rPr lang="en-US" altLang="ko-KR" i="1" dirty="0">
                    <a:latin typeface="Georgia" panose="02040502050405020303" pitchFamily="18" charset="0"/>
                  </a:rPr>
                  <a:t>l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𝑑𝑖𝑓𝑓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𝑆𝑇</m:t>
                        </m:r>
                      </m:sup>
                    </m:sSubSup>
                  </m:oMath>
                </a14:m>
                <a:r>
                  <a:rPr lang="en-US" altLang="ko-KR" dirty="0">
                    <a:latin typeface="Georgia" panose="02040502050405020303" pitchFamily="18" charset="0"/>
                  </a:rPr>
                  <a:t>: </a:t>
                </a:r>
                <a:r>
                  <a:rPr lang="en-US" altLang="ko-KR" dirty="0" err="1">
                    <a:latin typeface="Georgia" panose="02040502050405020303" pitchFamily="18" charset="0"/>
                  </a:rPr>
                  <a:t>spatio</a:t>
                </a:r>
                <a:r>
                  <a:rPr lang="en-US" altLang="ko-KR" dirty="0">
                    <a:latin typeface="Georgia" panose="02040502050405020303" pitchFamily="18" charset="0"/>
                  </a:rPr>
                  <a:t> temporal heatmap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𝑑𝑖𝑓𝑓</m:t>
                        </m:r>
                      </m:sub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𝑆𝑆𝑇</m:t>
                        </m:r>
                      </m:sup>
                    </m:sSubSup>
                  </m:oMath>
                </a14:m>
                <a:r>
                  <a:rPr lang="en-US" altLang="ko-KR" dirty="0">
                    <a:latin typeface="Georgia" panose="02040502050405020303" pitchFamily="18" charset="0"/>
                  </a:rPr>
                  <a:t>: smoothed </a:t>
                </a:r>
                <a:r>
                  <a:rPr lang="en-US" altLang="ko-KR" dirty="0" err="1">
                    <a:latin typeface="Georgia" panose="02040502050405020303" pitchFamily="18" charset="0"/>
                  </a:rPr>
                  <a:t>spatio</a:t>
                </a:r>
                <a:r>
                  <a:rPr lang="en-US" altLang="ko-KR" dirty="0">
                    <a:latin typeface="Georgia" panose="02040502050405020303" pitchFamily="18" charset="0"/>
                  </a:rPr>
                  <a:t>-temporal heatmap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altLang="ko-KR" dirty="0">
                    <a:latin typeface="Georgia" panose="02040502050405020303" pitchFamily="18" charset="0"/>
                  </a:rPr>
                  <a:t>: Average filter used for smoothing</a:t>
                </a:r>
              </a:p>
              <a:p>
                <a:endParaRPr lang="en-US" altLang="ko-KR" dirty="0">
                  <a:latin typeface="Georgia" panose="02040502050405020303" pitchFamily="18" charset="0"/>
                </a:endParaRPr>
              </a:p>
            </p:txBody>
          </p:sp>
        </mc:Choice>
        <mc:Fallback>
          <p:sp>
            <p:nvSpPr>
              <p:cNvPr id="21" name="내용 개체 틀 2">
                <a:extLst>
                  <a:ext uri="{FF2B5EF4-FFF2-40B4-BE49-F238E27FC236}">
                    <a16:creationId xmlns:a16="http://schemas.microsoft.com/office/drawing/2014/main" id="{857AB25F-89D7-4F3C-B261-13F0318763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1780" y="5029873"/>
                <a:ext cx="4475373" cy="1729725"/>
              </a:xfrm>
              <a:prstGeom prst="rect">
                <a:avLst/>
              </a:prstGeom>
              <a:blipFill>
                <a:blip r:embed="rId10"/>
                <a:stretch>
                  <a:fillRect l="-136" t="-3521" b="-17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0864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3. Conclusion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9" name="내용 개체 틀 15">
            <a:extLst>
              <a:ext uri="{FF2B5EF4-FFF2-40B4-BE49-F238E27FC236}">
                <a16:creationId xmlns:a16="http://schemas.microsoft.com/office/drawing/2014/main" id="{FEADE7A4-CC29-4C0A-937C-49DA2DF59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dirty="0">
                <a:latin typeface="Georgia" panose="02040502050405020303" pitchFamily="18" charset="0"/>
              </a:rPr>
              <a:t>Applied a diffusion model specialized for inpainting tasks to avoid the "identical shortcuts" issue.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Enhanced clarity and detail of the original heatmap by reconstructing only the high-frequency components.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Introduced dual conditions(category-awareness, </a:t>
            </a:r>
            <a:r>
              <a:rPr lang="en-US" altLang="ko-KR" dirty="0" err="1">
                <a:latin typeface="Georgia" panose="02040502050405020303" pitchFamily="18" charset="0"/>
              </a:rPr>
              <a:t>spatio</a:t>
            </a:r>
            <a:r>
              <a:rPr lang="en-US" altLang="ko-KR" dirty="0">
                <a:latin typeface="Georgia" panose="02040502050405020303" pitchFamily="18" charset="0"/>
              </a:rPr>
              <a:t>-temporal fusion) suitable for multi-class anomaly detection settings.</a:t>
            </a:r>
          </a:p>
        </p:txBody>
      </p:sp>
    </p:spTree>
    <p:extLst>
      <p:ext uri="{BB962C8B-B14F-4D97-AF65-F5344CB8AC3E}">
        <p14:creationId xmlns:p14="http://schemas.microsoft.com/office/powerpoint/2010/main" val="159954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4991</TotalTime>
  <Words>589</Words>
  <Application>Microsoft Office PowerPoint</Application>
  <PresentationFormat>와이드스크린</PresentationFormat>
  <Paragraphs>97</Paragraphs>
  <Slides>11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맑은 고딕</vt:lpstr>
      <vt:lpstr>Arial</vt:lpstr>
      <vt:lpstr>Cambria Math</vt:lpstr>
      <vt:lpstr>Georgia</vt:lpstr>
      <vt:lpstr>Office 테마</vt:lpstr>
      <vt:lpstr>Enhancing Multi Class Anomaly Detection through Diffusion Refinement</vt:lpstr>
      <vt:lpstr>Index</vt:lpstr>
      <vt:lpstr>1. Paper abstract</vt:lpstr>
      <vt:lpstr>1-1. Identical shortcuts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End-to-end weakly-supervised semantic alignment</dc:title>
  <dc:creator>USER</dc:creator>
  <cp:lastModifiedBy>user02</cp:lastModifiedBy>
  <cp:revision>366</cp:revision>
  <dcterms:created xsi:type="dcterms:W3CDTF">2023-09-03T23:41:12Z</dcterms:created>
  <dcterms:modified xsi:type="dcterms:W3CDTF">2024-03-04T06:38:39Z</dcterms:modified>
  <cp:version/>
</cp:coreProperties>
</file>

<file path=docProps/thumbnail.jpeg>
</file>